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1" r:id="rId4"/>
    <p:sldId id="267" r:id="rId5"/>
    <p:sldId id="285" r:id="rId6"/>
    <p:sldId id="262" r:id="rId7"/>
    <p:sldId id="286" r:id="rId8"/>
    <p:sldId id="263" r:id="rId9"/>
    <p:sldId id="281" r:id="rId10"/>
    <p:sldId id="282" r:id="rId11"/>
    <p:sldId id="290" r:id="rId12"/>
    <p:sldId id="283" r:id="rId13"/>
    <p:sldId id="27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954" autoAdjust="0"/>
  </p:normalViewPr>
  <p:slideViewPr>
    <p:cSldViewPr snapToGrid="0">
      <p:cViewPr varScale="1">
        <p:scale>
          <a:sx n="119" d="100"/>
          <a:sy n="11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4E12-056C-4572-93DC-92E396B3C598}" type="datetimeFigureOut">
              <a:rPr lang="de-CH" smtClean="0"/>
              <a:t>14.11.2025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5A9F-4983-4A4B-958C-7267D9A60E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624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208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155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V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2F977-18CB-4D85-B666-1A6F7A077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19" y="1945102"/>
            <a:ext cx="9080306" cy="1962814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de-CH" dirty="0"/>
              <a:t>Hier soll ein guter Titel gesetzt werden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7447383E-CA02-46CC-8DA0-5C948CA24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6386" y="3736978"/>
            <a:ext cx="13084771" cy="39486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9DD8E4-2733-4640-BEFC-5AF28FD7C0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3374" y="5419895"/>
            <a:ext cx="3368549" cy="9071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fik 8">
            <a:extLst>
              <a:ext uri="{FF2B5EF4-FFF2-40B4-BE49-F238E27FC236}">
                <a16:creationId xmlns:a16="http://schemas.microsoft.com/office/drawing/2014/main" id="{0F20970B-3E82-4C32-A31B-6592BC749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4013" y="-2221737"/>
            <a:ext cx="13084771" cy="394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E6AFEBE-0435-4203-99B6-A407A3288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051DFF0-AE81-4261-B2FE-EC3C24438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19" y="4419599"/>
            <a:ext cx="3927475" cy="283991"/>
          </a:xfrm>
        </p:spPr>
        <p:txBody>
          <a:bodyPr/>
          <a:lstStyle>
            <a:lvl1pPr marL="0" indent="0" algn="l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Funktion</a:t>
            </a:r>
          </a:p>
          <a:p>
            <a:pPr lvl="0"/>
            <a:endParaRPr lang="de-CH" dirty="0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20FBBB41-5784-44E1-9B02-E4A1BF059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419" y="4126084"/>
            <a:ext cx="3927475" cy="283991"/>
          </a:xfrm>
        </p:spPr>
        <p:txBody>
          <a:bodyPr/>
          <a:lstStyle>
            <a:lvl1pPr marL="0" indent="0" algn="l">
              <a:buFontTx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b="1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07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4BBFF4-84A7-496F-8A87-9A81712EB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5829" y="565148"/>
            <a:ext cx="2743421" cy="5608638"/>
          </a:xfr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421"/>
                      <a:gd name="connsiteY0" fmla="*/ 0 h 5608638"/>
                      <a:gd name="connsiteX1" fmla="*/ 658421 w 2743421"/>
                      <a:gd name="connsiteY1" fmla="*/ 0 h 5608638"/>
                      <a:gd name="connsiteX2" fmla="*/ 1261974 w 2743421"/>
                      <a:gd name="connsiteY2" fmla="*/ 0 h 5608638"/>
                      <a:gd name="connsiteX3" fmla="*/ 2002697 w 2743421"/>
                      <a:gd name="connsiteY3" fmla="*/ 0 h 5608638"/>
                      <a:gd name="connsiteX4" fmla="*/ 2743421 w 2743421"/>
                      <a:gd name="connsiteY4" fmla="*/ 0 h 5608638"/>
                      <a:gd name="connsiteX5" fmla="*/ 2743421 w 2743421"/>
                      <a:gd name="connsiteY5" fmla="*/ 567096 h 5608638"/>
                      <a:gd name="connsiteX6" fmla="*/ 2743421 w 2743421"/>
                      <a:gd name="connsiteY6" fmla="*/ 1078105 h 5608638"/>
                      <a:gd name="connsiteX7" fmla="*/ 2743421 w 2743421"/>
                      <a:gd name="connsiteY7" fmla="*/ 1701287 h 5608638"/>
                      <a:gd name="connsiteX8" fmla="*/ 2743421 w 2743421"/>
                      <a:gd name="connsiteY8" fmla="*/ 2324469 h 5608638"/>
                      <a:gd name="connsiteX9" fmla="*/ 2743421 w 2743421"/>
                      <a:gd name="connsiteY9" fmla="*/ 2835478 h 5608638"/>
                      <a:gd name="connsiteX10" fmla="*/ 2743421 w 2743421"/>
                      <a:gd name="connsiteY10" fmla="*/ 3346487 h 5608638"/>
                      <a:gd name="connsiteX11" fmla="*/ 2743421 w 2743421"/>
                      <a:gd name="connsiteY11" fmla="*/ 3969669 h 5608638"/>
                      <a:gd name="connsiteX12" fmla="*/ 2743421 w 2743421"/>
                      <a:gd name="connsiteY12" fmla="*/ 4648938 h 5608638"/>
                      <a:gd name="connsiteX13" fmla="*/ 2743421 w 2743421"/>
                      <a:gd name="connsiteY13" fmla="*/ 5608638 h 5608638"/>
                      <a:gd name="connsiteX14" fmla="*/ 2057566 w 2743421"/>
                      <a:gd name="connsiteY14" fmla="*/ 5608638 h 5608638"/>
                      <a:gd name="connsiteX15" fmla="*/ 1426579 w 2743421"/>
                      <a:gd name="connsiteY15" fmla="*/ 5608638 h 5608638"/>
                      <a:gd name="connsiteX16" fmla="*/ 740724 w 2743421"/>
                      <a:gd name="connsiteY16" fmla="*/ 5608638 h 5608638"/>
                      <a:gd name="connsiteX17" fmla="*/ 0 w 2743421"/>
                      <a:gd name="connsiteY17" fmla="*/ 5608638 h 5608638"/>
                      <a:gd name="connsiteX18" fmla="*/ 0 w 2743421"/>
                      <a:gd name="connsiteY18" fmla="*/ 4985456 h 5608638"/>
                      <a:gd name="connsiteX19" fmla="*/ 0 w 2743421"/>
                      <a:gd name="connsiteY19" fmla="*/ 4474447 h 5608638"/>
                      <a:gd name="connsiteX20" fmla="*/ 0 w 2743421"/>
                      <a:gd name="connsiteY20" fmla="*/ 3963438 h 5608638"/>
                      <a:gd name="connsiteX21" fmla="*/ 0 w 2743421"/>
                      <a:gd name="connsiteY21" fmla="*/ 3396342 h 5608638"/>
                      <a:gd name="connsiteX22" fmla="*/ 0 w 2743421"/>
                      <a:gd name="connsiteY22" fmla="*/ 2660987 h 5608638"/>
                      <a:gd name="connsiteX23" fmla="*/ 0 w 2743421"/>
                      <a:gd name="connsiteY23" fmla="*/ 2037805 h 5608638"/>
                      <a:gd name="connsiteX24" fmla="*/ 0 w 2743421"/>
                      <a:gd name="connsiteY24" fmla="*/ 1470710 h 5608638"/>
                      <a:gd name="connsiteX25" fmla="*/ 0 w 2743421"/>
                      <a:gd name="connsiteY25" fmla="*/ 1015787 h 5608638"/>
                      <a:gd name="connsiteX26" fmla="*/ 0 w 2743421"/>
                      <a:gd name="connsiteY26" fmla="*/ 560864 h 5608638"/>
                      <a:gd name="connsiteX27" fmla="*/ 0 w 2743421"/>
                      <a:gd name="connsiteY27" fmla="*/ 0 h 56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743421" h="5608638" extrusionOk="0">
                        <a:moveTo>
                          <a:pt x="0" y="0"/>
                        </a:moveTo>
                        <a:cubicBezTo>
                          <a:pt x="297902" y="22700"/>
                          <a:pt x="334054" y="-27832"/>
                          <a:pt x="658421" y="0"/>
                        </a:cubicBezTo>
                        <a:cubicBezTo>
                          <a:pt x="982788" y="27832"/>
                          <a:pt x="1104149" y="-12468"/>
                          <a:pt x="1261974" y="0"/>
                        </a:cubicBezTo>
                        <a:cubicBezTo>
                          <a:pt x="1419799" y="12468"/>
                          <a:pt x="1710840" y="-32341"/>
                          <a:pt x="2002697" y="0"/>
                        </a:cubicBezTo>
                        <a:cubicBezTo>
                          <a:pt x="2294554" y="32341"/>
                          <a:pt x="2526488" y="-13649"/>
                          <a:pt x="2743421" y="0"/>
                        </a:cubicBezTo>
                        <a:cubicBezTo>
                          <a:pt x="2764520" y="201750"/>
                          <a:pt x="2751555" y="417454"/>
                          <a:pt x="2743421" y="567096"/>
                        </a:cubicBezTo>
                        <a:cubicBezTo>
                          <a:pt x="2735287" y="716738"/>
                          <a:pt x="2764600" y="928396"/>
                          <a:pt x="2743421" y="1078105"/>
                        </a:cubicBezTo>
                        <a:cubicBezTo>
                          <a:pt x="2722242" y="1227814"/>
                          <a:pt x="2755384" y="1500851"/>
                          <a:pt x="2743421" y="1701287"/>
                        </a:cubicBezTo>
                        <a:cubicBezTo>
                          <a:pt x="2731458" y="1901723"/>
                          <a:pt x="2766237" y="2014577"/>
                          <a:pt x="2743421" y="2324469"/>
                        </a:cubicBezTo>
                        <a:cubicBezTo>
                          <a:pt x="2720605" y="2634361"/>
                          <a:pt x="2753119" y="2617850"/>
                          <a:pt x="2743421" y="2835478"/>
                        </a:cubicBezTo>
                        <a:cubicBezTo>
                          <a:pt x="2733723" y="3053106"/>
                          <a:pt x="2732402" y="3099795"/>
                          <a:pt x="2743421" y="3346487"/>
                        </a:cubicBezTo>
                        <a:cubicBezTo>
                          <a:pt x="2754440" y="3593179"/>
                          <a:pt x="2768974" y="3829635"/>
                          <a:pt x="2743421" y="3969669"/>
                        </a:cubicBezTo>
                        <a:cubicBezTo>
                          <a:pt x="2717868" y="4109703"/>
                          <a:pt x="2776426" y="4393585"/>
                          <a:pt x="2743421" y="4648938"/>
                        </a:cubicBezTo>
                        <a:cubicBezTo>
                          <a:pt x="2710416" y="4904291"/>
                          <a:pt x="2730249" y="5264814"/>
                          <a:pt x="2743421" y="5608638"/>
                        </a:cubicBezTo>
                        <a:cubicBezTo>
                          <a:pt x="2448644" y="5640421"/>
                          <a:pt x="2271482" y="5612041"/>
                          <a:pt x="2057566" y="5608638"/>
                        </a:cubicBezTo>
                        <a:cubicBezTo>
                          <a:pt x="1843650" y="5605235"/>
                          <a:pt x="1606963" y="5609980"/>
                          <a:pt x="1426579" y="5608638"/>
                        </a:cubicBezTo>
                        <a:cubicBezTo>
                          <a:pt x="1246195" y="5607296"/>
                          <a:pt x="953037" y="5627258"/>
                          <a:pt x="740724" y="5608638"/>
                        </a:cubicBezTo>
                        <a:cubicBezTo>
                          <a:pt x="528412" y="5590018"/>
                          <a:pt x="359842" y="5578783"/>
                          <a:pt x="0" y="5608638"/>
                        </a:cubicBezTo>
                        <a:cubicBezTo>
                          <a:pt x="-5817" y="5427573"/>
                          <a:pt x="27709" y="5159920"/>
                          <a:pt x="0" y="4985456"/>
                        </a:cubicBezTo>
                        <a:cubicBezTo>
                          <a:pt x="-27709" y="4810992"/>
                          <a:pt x="6218" y="4676627"/>
                          <a:pt x="0" y="4474447"/>
                        </a:cubicBezTo>
                        <a:cubicBezTo>
                          <a:pt x="-6218" y="4272267"/>
                          <a:pt x="3260" y="4144500"/>
                          <a:pt x="0" y="3963438"/>
                        </a:cubicBezTo>
                        <a:cubicBezTo>
                          <a:pt x="-3260" y="3782376"/>
                          <a:pt x="-21161" y="3659228"/>
                          <a:pt x="0" y="3396342"/>
                        </a:cubicBezTo>
                        <a:cubicBezTo>
                          <a:pt x="21161" y="3133456"/>
                          <a:pt x="3520" y="2932055"/>
                          <a:pt x="0" y="2660987"/>
                        </a:cubicBezTo>
                        <a:cubicBezTo>
                          <a:pt x="-3520" y="2389919"/>
                          <a:pt x="-16640" y="2269234"/>
                          <a:pt x="0" y="2037805"/>
                        </a:cubicBezTo>
                        <a:cubicBezTo>
                          <a:pt x="16640" y="1806376"/>
                          <a:pt x="17709" y="1717165"/>
                          <a:pt x="0" y="1470710"/>
                        </a:cubicBezTo>
                        <a:cubicBezTo>
                          <a:pt x="-17709" y="1224255"/>
                          <a:pt x="5935" y="1207931"/>
                          <a:pt x="0" y="1015787"/>
                        </a:cubicBezTo>
                        <a:cubicBezTo>
                          <a:pt x="-5935" y="823643"/>
                          <a:pt x="1072" y="733083"/>
                          <a:pt x="0" y="560864"/>
                        </a:cubicBezTo>
                        <a:cubicBezTo>
                          <a:pt x="-1072" y="388645"/>
                          <a:pt x="17188" y="164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1AEFF0-0F8F-4884-B7AF-00B6B6706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A98185-6B94-4732-83E0-73FC34F2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A99B508-F626-424B-A830-C90E0D74F956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3" y="1848102"/>
            <a:ext cx="812419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48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4BBFF4-84A7-496F-8A87-9A81712EB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5829" y="565148"/>
            <a:ext cx="2743421" cy="5608638"/>
          </a:xfrm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421"/>
                      <a:gd name="connsiteY0" fmla="*/ 0 h 5608638"/>
                      <a:gd name="connsiteX1" fmla="*/ 658421 w 2743421"/>
                      <a:gd name="connsiteY1" fmla="*/ 0 h 5608638"/>
                      <a:gd name="connsiteX2" fmla="*/ 1261974 w 2743421"/>
                      <a:gd name="connsiteY2" fmla="*/ 0 h 5608638"/>
                      <a:gd name="connsiteX3" fmla="*/ 2002697 w 2743421"/>
                      <a:gd name="connsiteY3" fmla="*/ 0 h 5608638"/>
                      <a:gd name="connsiteX4" fmla="*/ 2743421 w 2743421"/>
                      <a:gd name="connsiteY4" fmla="*/ 0 h 5608638"/>
                      <a:gd name="connsiteX5" fmla="*/ 2743421 w 2743421"/>
                      <a:gd name="connsiteY5" fmla="*/ 567096 h 5608638"/>
                      <a:gd name="connsiteX6" fmla="*/ 2743421 w 2743421"/>
                      <a:gd name="connsiteY6" fmla="*/ 1078105 h 5608638"/>
                      <a:gd name="connsiteX7" fmla="*/ 2743421 w 2743421"/>
                      <a:gd name="connsiteY7" fmla="*/ 1701287 h 5608638"/>
                      <a:gd name="connsiteX8" fmla="*/ 2743421 w 2743421"/>
                      <a:gd name="connsiteY8" fmla="*/ 2324469 h 5608638"/>
                      <a:gd name="connsiteX9" fmla="*/ 2743421 w 2743421"/>
                      <a:gd name="connsiteY9" fmla="*/ 2835478 h 5608638"/>
                      <a:gd name="connsiteX10" fmla="*/ 2743421 w 2743421"/>
                      <a:gd name="connsiteY10" fmla="*/ 3346487 h 5608638"/>
                      <a:gd name="connsiteX11" fmla="*/ 2743421 w 2743421"/>
                      <a:gd name="connsiteY11" fmla="*/ 3969669 h 5608638"/>
                      <a:gd name="connsiteX12" fmla="*/ 2743421 w 2743421"/>
                      <a:gd name="connsiteY12" fmla="*/ 4648938 h 5608638"/>
                      <a:gd name="connsiteX13" fmla="*/ 2743421 w 2743421"/>
                      <a:gd name="connsiteY13" fmla="*/ 5608638 h 5608638"/>
                      <a:gd name="connsiteX14" fmla="*/ 2057566 w 2743421"/>
                      <a:gd name="connsiteY14" fmla="*/ 5608638 h 5608638"/>
                      <a:gd name="connsiteX15" fmla="*/ 1426579 w 2743421"/>
                      <a:gd name="connsiteY15" fmla="*/ 5608638 h 5608638"/>
                      <a:gd name="connsiteX16" fmla="*/ 740724 w 2743421"/>
                      <a:gd name="connsiteY16" fmla="*/ 5608638 h 5608638"/>
                      <a:gd name="connsiteX17" fmla="*/ 0 w 2743421"/>
                      <a:gd name="connsiteY17" fmla="*/ 5608638 h 5608638"/>
                      <a:gd name="connsiteX18" fmla="*/ 0 w 2743421"/>
                      <a:gd name="connsiteY18" fmla="*/ 4985456 h 5608638"/>
                      <a:gd name="connsiteX19" fmla="*/ 0 w 2743421"/>
                      <a:gd name="connsiteY19" fmla="*/ 4474447 h 5608638"/>
                      <a:gd name="connsiteX20" fmla="*/ 0 w 2743421"/>
                      <a:gd name="connsiteY20" fmla="*/ 3963438 h 5608638"/>
                      <a:gd name="connsiteX21" fmla="*/ 0 w 2743421"/>
                      <a:gd name="connsiteY21" fmla="*/ 3396342 h 5608638"/>
                      <a:gd name="connsiteX22" fmla="*/ 0 w 2743421"/>
                      <a:gd name="connsiteY22" fmla="*/ 2660987 h 5608638"/>
                      <a:gd name="connsiteX23" fmla="*/ 0 w 2743421"/>
                      <a:gd name="connsiteY23" fmla="*/ 2037805 h 5608638"/>
                      <a:gd name="connsiteX24" fmla="*/ 0 w 2743421"/>
                      <a:gd name="connsiteY24" fmla="*/ 1470710 h 5608638"/>
                      <a:gd name="connsiteX25" fmla="*/ 0 w 2743421"/>
                      <a:gd name="connsiteY25" fmla="*/ 1015787 h 5608638"/>
                      <a:gd name="connsiteX26" fmla="*/ 0 w 2743421"/>
                      <a:gd name="connsiteY26" fmla="*/ 560864 h 5608638"/>
                      <a:gd name="connsiteX27" fmla="*/ 0 w 2743421"/>
                      <a:gd name="connsiteY27" fmla="*/ 0 h 56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743421" h="5608638" extrusionOk="0">
                        <a:moveTo>
                          <a:pt x="0" y="0"/>
                        </a:moveTo>
                        <a:cubicBezTo>
                          <a:pt x="297902" y="22700"/>
                          <a:pt x="334054" y="-27832"/>
                          <a:pt x="658421" y="0"/>
                        </a:cubicBezTo>
                        <a:cubicBezTo>
                          <a:pt x="982788" y="27832"/>
                          <a:pt x="1104149" y="-12468"/>
                          <a:pt x="1261974" y="0"/>
                        </a:cubicBezTo>
                        <a:cubicBezTo>
                          <a:pt x="1419799" y="12468"/>
                          <a:pt x="1710840" y="-32341"/>
                          <a:pt x="2002697" y="0"/>
                        </a:cubicBezTo>
                        <a:cubicBezTo>
                          <a:pt x="2294554" y="32341"/>
                          <a:pt x="2526488" y="-13649"/>
                          <a:pt x="2743421" y="0"/>
                        </a:cubicBezTo>
                        <a:cubicBezTo>
                          <a:pt x="2764520" y="201750"/>
                          <a:pt x="2751555" y="417454"/>
                          <a:pt x="2743421" y="567096"/>
                        </a:cubicBezTo>
                        <a:cubicBezTo>
                          <a:pt x="2735287" y="716738"/>
                          <a:pt x="2764600" y="928396"/>
                          <a:pt x="2743421" y="1078105"/>
                        </a:cubicBezTo>
                        <a:cubicBezTo>
                          <a:pt x="2722242" y="1227814"/>
                          <a:pt x="2755384" y="1500851"/>
                          <a:pt x="2743421" y="1701287"/>
                        </a:cubicBezTo>
                        <a:cubicBezTo>
                          <a:pt x="2731458" y="1901723"/>
                          <a:pt x="2766237" y="2014577"/>
                          <a:pt x="2743421" y="2324469"/>
                        </a:cubicBezTo>
                        <a:cubicBezTo>
                          <a:pt x="2720605" y="2634361"/>
                          <a:pt x="2753119" y="2617850"/>
                          <a:pt x="2743421" y="2835478"/>
                        </a:cubicBezTo>
                        <a:cubicBezTo>
                          <a:pt x="2733723" y="3053106"/>
                          <a:pt x="2732402" y="3099795"/>
                          <a:pt x="2743421" y="3346487"/>
                        </a:cubicBezTo>
                        <a:cubicBezTo>
                          <a:pt x="2754440" y="3593179"/>
                          <a:pt x="2768974" y="3829635"/>
                          <a:pt x="2743421" y="3969669"/>
                        </a:cubicBezTo>
                        <a:cubicBezTo>
                          <a:pt x="2717868" y="4109703"/>
                          <a:pt x="2776426" y="4393585"/>
                          <a:pt x="2743421" y="4648938"/>
                        </a:cubicBezTo>
                        <a:cubicBezTo>
                          <a:pt x="2710416" y="4904291"/>
                          <a:pt x="2730249" y="5264814"/>
                          <a:pt x="2743421" y="5608638"/>
                        </a:cubicBezTo>
                        <a:cubicBezTo>
                          <a:pt x="2448644" y="5640421"/>
                          <a:pt x="2271482" y="5612041"/>
                          <a:pt x="2057566" y="5608638"/>
                        </a:cubicBezTo>
                        <a:cubicBezTo>
                          <a:pt x="1843650" y="5605235"/>
                          <a:pt x="1606963" y="5609980"/>
                          <a:pt x="1426579" y="5608638"/>
                        </a:cubicBezTo>
                        <a:cubicBezTo>
                          <a:pt x="1246195" y="5607296"/>
                          <a:pt x="953037" y="5627258"/>
                          <a:pt x="740724" y="5608638"/>
                        </a:cubicBezTo>
                        <a:cubicBezTo>
                          <a:pt x="528412" y="5590018"/>
                          <a:pt x="359842" y="5578783"/>
                          <a:pt x="0" y="5608638"/>
                        </a:cubicBezTo>
                        <a:cubicBezTo>
                          <a:pt x="-5817" y="5427573"/>
                          <a:pt x="27709" y="5159920"/>
                          <a:pt x="0" y="4985456"/>
                        </a:cubicBezTo>
                        <a:cubicBezTo>
                          <a:pt x="-27709" y="4810992"/>
                          <a:pt x="6218" y="4676627"/>
                          <a:pt x="0" y="4474447"/>
                        </a:cubicBezTo>
                        <a:cubicBezTo>
                          <a:pt x="-6218" y="4272267"/>
                          <a:pt x="3260" y="4144500"/>
                          <a:pt x="0" y="3963438"/>
                        </a:cubicBezTo>
                        <a:cubicBezTo>
                          <a:pt x="-3260" y="3782376"/>
                          <a:pt x="-21161" y="3659228"/>
                          <a:pt x="0" y="3396342"/>
                        </a:cubicBezTo>
                        <a:cubicBezTo>
                          <a:pt x="21161" y="3133456"/>
                          <a:pt x="3520" y="2932055"/>
                          <a:pt x="0" y="2660987"/>
                        </a:cubicBezTo>
                        <a:cubicBezTo>
                          <a:pt x="-3520" y="2389919"/>
                          <a:pt x="-16640" y="2269234"/>
                          <a:pt x="0" y="2037805"/>
                        </a:cubicBezTo>
                        <a:cubicBezTo>
                          <a:pt x="16640" y="1806376"/>
                          <a:pt x="17709" y="1717165"/>
                          <a:pt x="0" y="1470710"/>
                        </a:cubicBezTo>
                        <a:cubicBezTo>
                          <a:pt x="-17709" y="1224255"/>
                          <a:pt x="5935" y="1207931"/>
                          <a:pt x="0" y="1015787"/>
                        </a:cubicBezTo>
                        <a:cubicBezTo>
                          <a:pt x="-5935" y="823643"/>
                          <a:pt x="1072" y="733083"/>
                          <a:pt x="0" y="560864"/>
                        </a:cubicBezTo>
                        <a:cubicBezTo>
                          <a:pt x="-1072" y="388645"/>
                          <a:pt x="17188" y="164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1AEFF0-0F8F-4884-B7AF-00B6B6706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A98185-6B94-4732-83E0-73FC34F2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F100AED-A0E7-496D-A2C4-8E24C233D35F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3" y="1848102"/>
            <a:ext cx="812419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6424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B4F497-EFC1-4635-B2F8-914813B3E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926324"/>
            <a:ext cx="8110409" cy="5798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de-DE" dirty="0"/>
              <a:t>Titelmasterformat durch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D40FB-9FB5-4BBF-A748-6CDE29641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848102"/>
            <a:ext cx="811040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672D3-A40A-4F83-851B-EB259BCD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829" y="6173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28F7E7-B172-4313-A236-738898EF8E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760" y="6069610"/>
            <a:ext cx="2129546" cy="5734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18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all" spc="0" baseline="0">
          <a:solidFill>
            <a:srgbClr val="755028"/>
          </a:solidFill>
          <a:uFillTx/>
          <a:latin typeface="Arial" pitchFamily="34"/>
          <a:cs typeface="Arial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755028"/>
        </a:buClr>
        <a:buSzPct val="100000"/>
        <a:buFont typeface="Wingdings" pitchFamily="2"/>
        <a:buChar char="§"/>
        <a:tabLst/>
        <a:defRPr lang="de-DE" sz="2000" b="0" i="0" u="none" strike="noStrike" kern="1200" cap="none" spc="0" baseline="0">
          <a:solidFill>
            <a:srgbClr val="755028"/>
          </a:solidFill>
          <a:uFillTx/>
          <a:latin typeface="Arial" pitchFamily="34"/>
          <a:cs typeface="Arial" pitchFamily="34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755028"/>
        </a:buClr>
        <a:buSzPct val="100000"/>
        <a:buFont typeface="Symbol" pitchFamily="18"/>
        <a:buChar char="-"/>
        <a:tabLst/>
        <a:defRPr lang="de-DE" sz="2000" b="0" i="0" u="none" strike="noStrike" kern="1200" cap="none" spc="0" baseline="0">
          <a:solidFill>
            <a:srgbClr val="755028"/>
          </a:solidFill>
          <a:uFillTx/>
          <a:latin typeface="Arial" pitchFamily="34"/>
          <a:cs typeface="Arial" pitchFamily="34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h/url?sa=i&amp;rct=j&amp;q=&amp;esrc=s&amp;source=images&amp;cd=&amp;cad=rja&amp;uact=8&amp;ved=0ahUKEwir85_UrePNAhUEXBQKHZ1JALoQjRwIBw&amp;url=http://www.net-scheidung.de/ablauf-online-scheidung/index.php&amp;bvm=bv.126130881,d.d24&amp;psig=AFQjCNGJLAUS5faPWTZ3CtjGUmN5ElyLiA&amp;ust=146804974998334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E1E71-9AE3-4D02-934E-C052F962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</a:t>
            </a:r>
            <a:r>
              <a:rPr lang="de-DE" dirty="0" err="1"/>
              <a:t>pflanzenschutzmittel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0E52D3-B26F-4460-967A-6D45B108A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60426-B467-4919-B655-20FB1B16B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Versicherungsfachmann mit eidg. FA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4FD887-5BD2-4D48-8AA0-E6EAA7022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Thomas Distel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A8ED28-3FFD-647D-4534-E6D7A3760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0E2AE8-4E73-6585-B237-B72242DF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Versicherte Gefahren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149A80-4181-4AC3-B70D-95663812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Versicherte Gefahren Beispiel Mobiliar:</a:t>
            </a:r>
          </a:p>
        </p:txBody>
      </p:sp>
      <p:pic>
        <p:nvPicPr>
          <p:cNvPr id="10" name="Grafik 9" descr="Ein Bild, das Text, Schrift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DBC95D1A-3CDA-6878-8C46-536491D1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1" y="2283346"/>
            <a:ext cx="4401164" cy="2114845"/>
          </a:xfrm>
          <a:prstGeom prst="rect">
            <a:avLst/>
          </a:prstGeom>
        </p:spPr>
      </p:pic>
      <p:pic>
        <p:nvPicPr>
          <p:cNvPr id="12" name="Grafik 1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8BB4D25-66DF-D1C3-BD02-EAA39750A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5" y="2174111"/>
            <a:ext cx="4714741" cy="42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227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D514-F5CB-43BF-0505-613D0DD72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7F7132-0CA7-75A2-C011-EC69F2A57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277D77-A12C-439A-B83B-D860F5DC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Versicherte Gefahren </a:t>
            </a:r>
            <a:r>
              <a:rPr lang="de-DE" dirty="0" err="1"/>
              <a:t>fazit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6D5D8C-3B93-68A5-B8EF-B8318A6E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848102"/>
            <a:ext cx="9885402" cy="41490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Schäden am Kulturgut sind </a:t>
            </a:r>
            <a:r>
              <a:rPr lang="de-CH" b="1" dirty="0"/>
              <a:t>NICHT</a:t>
            </a:r>
            <a:r>
              <a:rPr lang="de-CH" dirty="0"/>
              <a:t> versicherbar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Umweltbeeinträchtigungen, welche nachweislich durch den Einsatz von Pflanzenschutzmittel erfolgt sind, können versichert werden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Es ist in jedem Fall eine schriftliche Deckungsbestätigung beim Versicherer einzuholen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47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40B95A-3414-842E-3127-9B9BFCB51E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0091D6-97A9-A2CC-95FA-81CBA9FF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937102"/>
            <a:ext cx="8110409" cy="579830"/>
          </a:xfrm>
        </p:spPr>
        <p:txBody>
          <a:bodyPr/>
          <a:lstStyle/>
          <a:p>
            <a:r>
              <a:rPr lang="de-DE" dirty="0"/>
              <a:t>Leistung einer Haftpflichtversicherung</a:t>
            </a:r>
            <a:endParaRPr lang="de-CH" dirty="0"/>
          </a:p>
        </p:txBody>
      </p: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0B3E56-3924-60DC-7F45-185D9DD36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1835137"/>
            <a:ext cx="9512989" cy="40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5AD784-71D9-9817-9F6F-EF0CAE707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6EC670-38FC-3D3C-0407-C5F305A6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Besten Dank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534BB7-F07A-3017-249B-B1D54FE5AE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2117357"/>
            <a:ext cx="5367688" cy="2246769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CH" sz="2000" dirty="0">
              <a:solidFill>
                <a:schemeClr val="bg1"/>
              </a:solidFill>
            </a:endParaRP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LBV </a:t>
            </a:r>
            <a:r>
              <a:rPr lang="de-CH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VersicherungsBeratung</a:t>
            </a:r>
            <a:endParaRPr lang="de-CH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Schellenrain 5 | 6210 Sursee</a:t>
            </a: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versicherung@luzernernbauern.ch </a:t>
            </a:r>
            <a:b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041 925 80 70</a:t>
            </a:r>
          </a:p>
          <a:p>
            <a:pPr>
              <a:tabLst>
                <a:tab pos="449263" algn="l"/>
              </a:tabLst>
            </a:pPr>
            <a:endParaRPr lang="de-CH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 descr="Sunrise, Dawn, Farm, Barn, Field, Meadow, Trees, Bright">
            <a:extLst>
              <a:ext uri="{FF2B5EF4-FFF2-40B4-BE49-F238E27FC236}">
                <a16:creationId xmlns:a16="http://schemas.microsoft.com/office/drawing/2014/main" id="{55195025-1470-DDB4-F032-0ED8A31A555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6" b="6906"/>
          <a:stretch/>
        </p:blipFill>
        <p:spPr bwMode="auto">
          <a:xfrm>
            <a:off x="9036050" y="565150"/>
            <a:ext cx="2743200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FEF782-DC95-8B5C-A125-EC0065F8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8903367" y="413886"/>
            <a:ext cx="3288633" cy="57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00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AGenda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7963DF-38C6-4737-AD45-40B3E957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dirty="0"/>
              <a:t>Begrüssung und Vorstellung</a:t>
            </a: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dirty="0"/>
              <a:t>Grundlagen Haftpflichtrecht</a:t>
            </a: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dirty="0"/>
              <a:t>Deckungsumfang &amp; Ausschlüsse</a:t>
            </a:r>
          </a:p>
          <a:p>
            <a:pPr marL="285750" indent="-28575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dirty="0"/>
              <a:t>Fazit</a:t>
            </a:r>
          </a:p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97F4633-DB46-64F3-BC4C-0EF94FC95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Picture 6" descr="http://www.net-scheidung.de/images/formular-online-scheidung.jpg">
            <a:hlinkClick r:id="rId2"/>
            <a:extLst>
              <a:ext uri="{FF2B5EF4-FFF2-40B4-BE49-F238E27FC236}">
                <a16:creationId xmlns:a16="http://schemas.microsoft.com/office/drawing/2014/main" id="{9D92C400-87E9-C38E-AC4F-5DA19E683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69" r="30058" b="-669"/>
          <a:stretch/>
        </p:blipFill>
        <p:spPr bwMode="auto">
          <a:xfrm flipH="1">
            <a:off x="9049617" y="565148"/>
            <a:ext cx="2729411" cy="5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EAA686-EC11-408C-AB86-880705147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8794806" y="452335"/>
            <a:ext cx="3239032" cy="58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31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Team Versicherungsberatung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34E0A19-6464-3410-07E7-E06E15ACD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6097"/>
          <a:stretch/>
        </p:blipFill>
        <p:spPr>
          <a:xfrm>
            <a:off x="613934" y="1580147"/>
            <a:ext cx="7422700" cy="4351529"/>
          </a:xfr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136797-FE5C-D032-08A0-0D6E54AFF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67856" y="1361776"/>
            <a:ext cx="9100290" cy="47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428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D139B66-B66A-205F-A011-9BF35C1756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BF8337-8DFA-6A77-5ED8-91D86919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4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B9608E-2D44-0EA6-582B-727084C7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Versicherungsberatung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7B061A-5D64-8882-0F4B-A7ADE11D8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Auskunftsstelle in allen Versicherungsfragen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Sensibilisierung über Medienkanäle, Referate, Unterricht und Prüfungsexperten  landwirtschaftliche Bildungsstufen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CH" sz="2400" dirty="0"/>
              <a:t>Versicherungsbroker mit Mandatsführung, Prämien- und Leistungsvergleiche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CH" sz="2400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7D52BF-B756-51E1-96F8-E8DABB84D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7" t="5065" r="2571" b="20983"/>
          <a:stretch/>
        </p:blipFill>
        <p:spPr>
          <a:xfrm>
            <a:off x="9022040" y="684213"/>
            <a:ext cx="2743200" cy="5331575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B51427-F057-ACAF-9619-40CE54AE8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8774124" y="333269"/>
            <a:ext cx="3239032" cy="58405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D8A338A-0871-E3A2-443C-622CFD19196B}"/>
              </a:ext>
            </a:extLst>
          </p:cNvPr>
          <p:cNvSpPr txBox="1"/>
          <p:nvPr/>
        </p:nvSpPr>
        <p:spPr>
          <a:xfrm>
            <a:off x="1034113" y="4836843"/>
            <a:ext cx="5329881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accent1"/>
                </a:solidFill>
              </a:rPr>
              <a:t>Unser Ziel</a:t>
            </a:r>
            <a:r>
              <a:rPr lang="de-DE" dirty="0">
                <a:solidFill>
                  <a:schemeClr val="accent4"/>
                </a:solidFill>
              </a:rPr>
              <a:t>	Optimaler Versicherungsschutz</a:t>
            </a:r>
          </a:p>
          <a:p>
            <a:pPr lvl="4"/>
            <a:r>
              <a:rPr lang="de-DE" dirty="0">
                <a:solidFill>
                  <a:schemeClr val="accent4"/>
                </a:solidFill>
              </a:rPr>
              <a:t>zu kostengünstigen Prämien</a:t>
            </a:r>
          </a:p>
          <a:p>
            <a:pPr lvl="4"/>
            <a:r>
              <a:rPr lang="de-DE" dirty="0">
                <a:solidFill>
                  <a:schemeClr val="accent4"/>
                </a:solidFill>
              </a:rPr>
              <a:t>Für Bauernfamilien</a:t>
            </a:r>
            <a:endParaRPr lang="de-CH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9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5009C4-BE9A-1B48-8DDE-8616412AA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5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690DCE-27E6-5F1B-6298-FACF61EF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Grundlagen Haftpflichtrecht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7F3185-F505-989C-AD14-A90E57F2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50" y="1767891"/>
            <a:ext cx="8124198" cy="3450406"/>
          </a:xfrm>
        </p:spPr>
        <p:txBody>
          <a:bodyPr/>
          <a:lstStyle/>
          <a:p>
            <a:r>
              <a:rPr lang="de-CH" dirty="0"/>
              <a:t>Was stellst du dir unter Haftpflicht vor?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F9849B-6E4F-7D3B-C018-2BBEC078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95" y="2934879"/>
            <a:ext cx="2143125" cy="2143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BADF4C-4B08-F4CC-B27B-3B8D0AFBA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37" y="2934879"/>
            <a:ext cx="2052623" cy="19385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F0AE4D-D438-236C-3DB1-32E7C2CF5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177" y="2832610"/>
            <a:ext cx="517802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6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Grundlagen Haftpflichtrecht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B4C771-7125-1EF3-351F-1FC4AF2D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848102"/>
            <a:ext cx="8559111" cy="3450406"/>
          </a:xfrm>
        </p:spPr>
        <p:txBody>
          <a:bodyPr>
            <a:normAutofit/>
          </a:bodyPr>
          <a:lstStyle/>
          <a:p>
            <a:r>
              <a:rPr lang="de-CH" sz="2400" dirty="0"/>
              <a:t>Obligationenrecht Art. 41 | Haftung Allgemein</a:t>
            </a:r>
          </a:p>
          <a:p>
            <a:pPr marL="715963" lvl="1" indent="-354013">
              <a:buFont typeface="Wingdings" panose="05000000000000000000" pitchFamily="2" charset="2"/>
              <a:buChar char="Ø"/>
            </a:pPr>
            <a:r>
              <a:rPr lang="de-CH" sz="2000" dirty="0"/>
              <a:t>Wer einem anderen widerrechtlichen Schaden zufügt, sei es mit Absicht, sei es aus Fahrlässigkeit, wird zum Ersatz verpflichtet</a:t>
            </a:r>
          </a:p>
          <a:p>
            <a:pPr marL="715963" lvl="1" indent="-354013">
              <a:buFont typeface="Wingdings" panose="05000000000000000000" pitchFamily="2" charset="2"/>
              <a:buChar char="Ø"/>
            </a:pPr>
            <a:r>
              <a:rPr lang="de-CH" sz="2000" dirty="0"/>
              <a:t>Wer Schadenersatz beansprucht, hat den Schaden zu beweisen</a:t>
            </a:r>
          </a:p>
          <a:p>
            <a:pPr marL="361950" lvl="1" indent="0">
              <a:buNone/>
            </a:pPr>
            <a:endParaRPr lang="de-CH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2832D4-DAD3-0560-1972-B87282C5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47" y="3433614"/>
            <a:ext cx="4091739" cy="23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80A9FA-B3D2-2CD0-3852-A801DCD5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8916A7-5CBA-DAF1-5E5B-34365625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Grundlagen Haftpflichtrecht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A3874A-C677-909E-59A5-34059CA9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de-CH" sz="2400" dirty="0"/>
              <a:t>Obligationenrecht Art. 55 | Haftung Geschäftsherrin</a:t>
            </a:r>
          </a:p>
          <a:p>
            <a:pPr marL="715963" lvl="2" indent="-354013">
              <a:buFont typeface="Wingdings" panose="05000000000000000000" pitchFamily="2" charset="2"/>
              <a:buChar char="Ø"/>
            </a:pPr>
            <a:r>
              <a:rPr lang="de-CH" sz="2000" dirty="0"/>
              <a:t>Die Geschäftsherrin haftet für den Schaden, den seine Arbeitnehmer verursacht haben</a:t>
            </a:r>
            <a:endParaRPr lang="de-CH" sz="2400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F21704-66D3-FB04-0044-F806FEFD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03" y="3165162"/>
            <a:ext cx="3121192" cy="21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Haftpflichtarten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8BFB-1695-EDE6-3080-3CEC2C28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3838832"/>
            <a:ext cx="8124198" cy="1729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800" b="0" dirty="0">
                <a:latin typeface="+mn-lt"/>
              </a:rPr>
              <a:t>Haftpflichtige Person hält Vertrag nicht ein und die andere Partei erleidet Schaden</a:t>
            </a:r>
          </a:p>
          <a:p>
            <a:pPr marL="0" indent="0">
              <a:buNone/>
            </a:pPr>
            <a:endParaRPr lang="de-CH" sz="1800" b="0" dirty="0">
              <a:latin typeface="+mn-lt"/>
            </a:endParaRPr>
          </a:p>
          <a:p>
            <a:pPr marL="0" indent="0">
              <a:buNone/>
            </a:pPr>
            <a:r>
              <a:rPr lang="de-CH" sz="1800" b="0" dirty="0">
                <a:latin typeface="+mn-lt"/>
              </a:rPr>
              <a:t>Beispiel: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1800" b="0" dirty="0">
                <a:latin typeface="+mn-lt"/>
              </a:rPr>
              <a:t>Lohnunternehmer appliziert falsches Pflanzenschutzmittel </a:t>
            </a:r>
            <a:r>
              <a:rPr lang="de-CH" sz="1800" b="0" dirty="0">
                <a:latin typeface="+mn-lt"/>
                <a:sym typeface="Wingdings" panose="05000000000000000000" pitchFamily="2" charset="2"/>
              </a:rPr>
              <a:t> Der Kunde hat einen Minder- oder gar keinen Ertrag</a:t>
            </a:r>
            <a:endParaRPr lang="de-CH" sz="1800" b="0" dirty="0">
              <a:latin typeface="+mn-lt"/>
            </a:endParaRPr>
          </a:p>
          <a:p>
            <a:pPr marL="0" indent="0">
              <a:buNone/>
            </a:pPr>
            <a:endParaRPr lang="de-CH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8AFA20-DDBD-8C87-DCBD-33FB4CC541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5" y="1809024"/>
            <a:ext cx="7954598" cy="161997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1CC9F1-5DE4-CE8A-C621-A1AF2B08F447}"/>
              </a:ext>
            </a:extLst>
          </p:cNvPr>
          <p:cNvSpPr txBox="1"/>
          <p:nvPr/>
        </p:nvSpPr>
        <p:spPr>
          <a:xfrm>
            <a:off x="609603" y="1638417"/>
            <a:ext cx="1673044" cy="579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7F885D8-FCD5-C711-578B-A8D8590F37BF}"/>
              </a:ext>
            </a:extLst>
          </p:cNvPr>
          <p:cNvCxnSpPr>
            <a:cxnSpLocks/>
          </p:cNvCxnSpPr>
          <p:nvPr/>
        </p:nvCxnSpPr>
        <p:spPr>
          <a:xfrm>
            <a:off x="1351005" y="2218247"/>
            <a:ext cx="453081" cy="1513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D7E157A8-A2D7-DBDE-704F-C3E9A170A00E}"/>
              </a:ext>
            </a:extLst>
          </p:cNvPr>
          <p:cNvSpPr txBox="1"/>
          <p:nvPr/>
        </p:nvSpPr>
        <p:spPr>
          <a:xfrm>
            <a:off x="609603" y="3794590"/>
            <a:ext cx="8426226" cy="1952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23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4AAAF1-5E28-3ECE-856B-1CE0F6E81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4CD609-376E-7552-507B-CF586F25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Versicherte Gefahren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69AE4DC-E1BE-744B-66FB-B8DB9720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848102"/>
            <a:ext cx="9885402" cy="4149044"/>
          </a:xfrm>
        </p:spPr>
        <p:txBody>
          <a:bodyPr>
            <a:normAutofit/>
          </a:bodyPr>
          <a:lstStyle/>
          <a:p>
            <a:r>
              <a:rPr lang="de-CH" sz="2000" dirty="0"/>
              <a:t>Versicherte Gefahren:</a:t>
            </a:r>
          </a:p>
          <a:p>
            <a:pPr marL="457200" lvl="1" indent="0">
              <a:buNone/>
            </a:pPr>
            <a:r>
              <a:rPr lang="de-CH" sz="2000" dirty="0"/>
              <a:t>Gefahr der Haftpflicht für ein Unternehmen bei Schadenersatzforderungen in Zusammenhang: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CH" sz="1700" dirty="0"/>
              <a:t>… mit Anlagen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CH" sz="1700" dirty="0"/>
              <a:t>… mit betrieblichen Aktivitäten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CH" sz="1700" dirty="0"/>
              <a:t>… mit Produkten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CH" sz="1700" dirty="0"/>
              <a:t>… mit Fällen von Umweltbeeinträchtigung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CH" dirty="0"/>
          </a:p>
          <a:p>
            <a:r>
              <a:rPr lang="de-CH" sz="2000" dirty="0"/>
              <a:t>Garantiesummen bei einem Ereignis:</a:t>
            </a:r>
          </a:p>
          <a:p>
            <a:pPr marL="1252538" lvl="2" indent="-338138">
              <a:buFont typeface="Wingdings" panose="05000000000000000000" pitchFamily="2" charset="2"/>
              <a:buChar char="Ø"/>
            </a:pPr>
            <a:r>
              <a:rPr lang="de-CH" sz="1700" dirty="0"/>
              <a:t>Grunddeckung in der Regel CHF 5 Mio. für Personen- und Sachschäden</a:t>
            </a:r>
          </a:p>
          <a:p>
            <a:pPr marL="1252538" lvl="2" indent="-338138">
              <a:buFont typeface="Wingdings" panose="05000000000000000000" pitchFamily="2" charset="2"/>
              <a:buChar char="Ø"/>
            </a:pPr>
            <a:r>
              <a:rPr lang="de-CH" sz="1700" dirty="0"/>
              <a:t>Bei hoher Frequenz auf dem Betrieb, </a:t>
            </a:r>
            <a:r>
              <a:rPr lang="de-CH" sz="1700" dirty="0" err="1"/>
              <a:t>Kumulrisiko</a:t>
            </a:r>
            <a:r>
              <a:rPr lang="de-CH" sz="1700" dirty="0"/>
              <a:t> beachten und Summe auf </a:t>
            </a:r>
            <a:br>
              <a:rPr lang="de-CH" sz="1700" dirty="0"/>
            </a:br>
            <a:r>
              <a:rPr lang="de-CH" sz="1700" dirty="0"/>
              <a:t>CHF 10 Mio. erhöhen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91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BV_Praesentation_allgemein">
  <a:themeElements>
    <a:clrScheme name="LBV">
      <a:dk1>
        <a:srgbClr val="744E2A"/>
      </a:dk1>
      <a:lt1>
        <a:srgbClr val="744E2A"/>
      </a:lt1>
      <a:dk2>
        <a:srgbClr val="F3F0E6"/>
      </a:dk2>
      <a:lt2>
        <a:srgbClr val="FFFFFF"/>
      </a:lt2>
      <a:accent1>
        <a:srgbClr val="A4C400"/>
      </a:accent1>
      <a:accent2>
        <a:srgbClr val="744E2A"/>
      </a:accent2>
      <a:accent3>
        <a:srgbClr val="000000"/>
      </a:accent3>
      <a:accent4>
        <a:srgbClr val="F3F0E6"/>
      </a:accent4>
      <a:accent5>
        <a:srgbClr val="FFFFFF"/>
      </a:accent5>
      <a:accent6>
        <a:srgbClr val="A4C400"/>
      </a:accent6>
      <a:hlink>
        <a:srgbClr val="A4C400"/>
      </a:hlink>
      <a:folHlink>
        <a:srgbClr val="A4C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V_Vorlage_2022" id="{C8519B80-A91D-4241-B5A8-8C5AD332BDCB}" vid="{455F81B1-232D-4E68-B4A3-557AD54BE32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LBV_Vorlage_2022</Template>
  <TotalTime>0</TotalTime>
  <Words>383</Words>
  <Application>Microsoft Office PowerPoint</Application>
  <PresentationFormat>Breitbild</PresentationFormat>
  <Paragraphs>71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LBV_Praesentation_allgemein</vt:lpstr>
      <vt:lpstr>Umgang mit pflanzenschutzmittel</vt:lpstr>
      <vt:lpstr>AGenda</vt:lpstr>
      <vt:lpstr>Team Versicherungsberatung</vt:lpstr>
      <vt:lpstr>Versicherungsberatung</vt:lpstr>
      <vt:lpstr>Grundlagen Haftpflichtrecht</vt:lpstr>
      <vt:lpstr>Grundlagen Haftpflichtrecht</vt:lpstr>
      <vt:lpstr>Grundlagen Haftpflichtrecht</vt:lpstr>
      <vt:lpstr>Haftpflichtarten</vt:lpstr>
      <vt:lpstr>Versicherte Gefahren</vt:lpstr>
      <vt:lpstr>Versicherte Gefahren</vt:lpstr>
      <vt:lpstr>Versicherte Gefahren fazit</vt:lpstr>
      <vt:lpstr>Leistung einer Haftpflichtversicherung</vt:lpstr>
      <vt:lpstr>Besten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Vorsorge in der Landwirtschaft</dc:title>
  <dc:creator>BBZW; Kaufmann Anja</dc:creator>
  <cp:lastModifiedBy>Thomas Distel</cp:lastModifiedBy>
  <cp:revision>14</cp:revision>
  <dcterms:created xsi:type="dcterms:W3CDTF">2022-11-14T08:05:25Z</dcterms:created>
  <dcterms:modified xsi:type="dcterms:W3CDTF">2025-11-14T09:41:48Z</dcterms:modified>
</cp:coreProperties>
</file>